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9" r:id="rId5"/>
    <p:sldId id="267" r:id="rId6"/>
    <p:sldId id="260" r:id="rId7"/>
    <p:sldId id="266" r:id="rId8"/>
    <p:sldId id="268" r:id="rId9"/>
    <p:sldId id="272" r:id="rId10"/>
    <p:sldId id="274" r:id="rId11"/>
    <p:sldId id="273" r:id="rId12"/>
    <p:sldId id="275" r:id="rId13"/>
    <p:sldId id="269" r:id="rId14"/>
    <p:sldId id="270" r:id="rId15"/>
  </p:sldIdLst>
  <p:sldSz cx="18288000" cy="10287000"/>
  <p:notesSz cx="6858000" cy="9144000"/>
  <p:embeddedFontLst>
    <p:embeddedFont>
      <p:font typeface="Rubik Medium Bold" panose="020B0604020202020204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ubik Light" panose="020B0604020202020204" charset="-79"/>
      <p:regular r:id="rId21"/>
    </p:embeddedFont>
    <p:embeddedFont>
      <p:font typeface="Monotype Corsiva" panose="03010101010201010101" pitchFamily="66" charset="0"/>
      <p:italic r:id="rId22"/>
    </p:embeddedFont>
    <p:embeddedFont>
      <p:font typeface="Rubik Medium" panose="020B0604020202020204" charset="-79"/>
      <p:regular r:id="rId23"/>
    </p:embeddedFont>
    <p:embeddedFont>
      <p:font typeface="Xplo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7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7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7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svg"/><Relationship Id="rId10" Type="http://schemas.openxmlformats.org/officeDocument/2006/relationships/image" Target="../media/image36.jpe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5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6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openxmlformats.org/officeDocument/2006/relationships/image" Target="../media/image25.sv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12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45.svg"/><Relationship Id="rId5" Type="http://schemas.openxmlformats.org/officeDocument/2006/relationships/image" Target="../media/image62.sv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7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7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301758"/>
            <a:ext cx="6942938" cy="83522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780349" y="2531587"/>
            <a:ext cx="12351441" cy="5324506"/>
            <a:chOff x="-1284029" y="-51047"/>
            <a:chExt cx="15544799" cy="7099339"/>
          </a:xfrm>
        </p:grpSpPr>
        <p:sp>
          <p:nvSpPr>
            <p:cNvPr id="4" name="TextBox 4"/>
            <p:cNvSpPr txBox="1"/>
            <p:nvPr/>
          </p:nvSpPr>
          <p:spPr>
            <a:xfrm>
              <a:off x="-1284029" y="-51047"/>
              <a:ext cx="15544799" cy="4790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8800" dirty="0" smtClean="0">
                  <a:solidFill>
                    <a:schemeClr val="accent1">
                      <a:lumMod val="75000"/>
                    </a:schemeClr>
                  </a:solidFill>
                  <a:latin typeface="Monotype Corsiva" panose="03010101010201010101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Година спілкування</a:t>
              </a:r>
              <a:endParaRPr lang="ru-RU" sz="8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1500" b="1" dirty="0" smtClean="0">
                  <a:solidFill>
                    <a:schemeClr val="accent2">
                      <a:lumMod val="75000"/>
                    </a:schemeClr>
                  </a:solidFill>
                  <a:latin typeface="Monotype Corsiva" panose="03010101010201010101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«День сміху (реготу)» </a:t>
              </a:r>
              <a:endParaRPr lang="ru-RU" sz="9600" b="1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28124" y="5541898"/>
              <a:ext cx="11120491" cy="150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9"/>
                </a:lnSpc>
                <a:spcBef>
                  <a:spcPts val="2399"/>
                </a:spcBef>
              </a:pPr>
              <a:r>
                <a:rPr lang="uk-UA" sz="2800" dirty="0" smtClean="0">
                  <a:solidFill>
                    <a:srgbClr val="232253"/>
                  </a:solidFill>
                  <a:latin typeface="Rubik Medium"/>
                </a:rPr>
                <a:t>Підготувала вихователь 3-А класу</a:t>
              </a:r>
            </a:p>
            <a:p>
              <a:pPr algn="ctr">
                <a:lnSpc>
                  <a:spcPts val="3199"/>
                </a:lnSpc>
                <a:spcBef>
                  <a:spcPts val="2399"/>
                </a:spcBef>
              </a:pPr>
              <a:r>
                <a:rPr lang="uk-UA" sz="2800" dirty="0" smtClean="0">
                  <a:solidFill>
                    <a:srgbClr val="232253"/>
                  </a:solidFill>
                  <a:latin typeface="Rubik Medium"/>
                </a:rPr>
                <a:t>Кругла Ксенія Юріївна</a:t>
              </a:r>
              <a:endParaRPr lang="en-US" sz="2800" dirty="0">
                <a:solidFill>
                  <a:srgbClr val="232253"/>
                </a:solidFill>
                <a:latin typeface="Rubik Medium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2780" y="5520788"/>
            <a:ext cx="673954" cy="88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20036" y="7185984"/>
            <a:ext cx="6423950" cy="62020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69254" y="6315776"/>
            <a:ext cx="892387" cy="746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520036" y="8605427"/>
            <a:ext cx="951901" cy="10429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53281"/>
            <a:ext cx="4641284" cy="4624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3232" y="5168421"/>
            <a:ext cx="4718399" cy="5118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30526">
            <a:off x="783624" y="5143500"/>
            <a:ext cx="490152" cy="1433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266700"/>
            <a:ext cx="780866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2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53281"/>
            <a:ext cx="4641284" cy="4624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3232" y="5168421"/>
            <a:ext cx="4718399" cy="5118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30526">
            <a:off x="783624" y="5143500"/>
            <a:ext cx="490152" cy="1433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129888"/>
            <a:ext cx="8790532" cy="100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1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53281"/>
            <a:ext cx="4641284" cy="4624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3232" y="5168421"/>
            <a:ext cx="4718399" cy="5118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30526">
            <a:off x="783624" y="5143500"/>
            <a:ext cx="490152" cy="1433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1026" name="Picture 2" descr="НЕПОВТОРНА ОСОБИСТІСТЬ | Нове житт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15249"/>
            <a:ext cx="8521773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75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600" y="35825"/>
            <a:ext cx="15811500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698"/>
              </a:lnSpc>
              <a:spcBef>
                <a:spcPts val="5591"/>
              </a:spcBef>
            </a:pPr>
            <a:r>
              <a:rPr lang="ru-RU" sz="6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«</a:t>
            </a:r>
            <a:r>
              <a:rPr lang="ru-RU" sz="6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Тім</a:t>
            </a:r>
            <a:r>
              <a:rPr lang="ru-RU" sz="6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6600" b="1" dirty="0">
                <a:solidFill>
                  <a:srgbClr val="202122"/>
                </a:solidFill>
                <a:latin typeface="Arial" panose="020B0604020202020204" pitchFamily="34" charset="0"/>
              </a:rPr>
              <a:t>Талер, </a:t>
            </a:r>
            <a:r>
              <a:rPr lang="ru-RU" sz="6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або</a:t>
            </a:r>
            <a:r>
              <a:rPr lang="ru-RU" sz="6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6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Проданий</a:t>
            </a:r>
            <a:r>
              <a:rPr lang="ru-RU" sz="6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6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сміх</a:t>
            </a:r>
            <a:r>
              <a:rPr lang="ru-RU" sz="6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»</a:t>
            </a:r>
            <a:endParaRPr lang="en-US" sz="6213" u="none" dirty="0">
              <a:solidFill>
                <a:srgbClr val="232253"/>
              </a:solidFill>
              <a:latin typeface="Xplor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34423" y="8321542"/>
            <a:ext cx="1030434" cy="936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45000" y="8472574"/>
            <a:ext cx="997158" cy="1571452"/>
          </a:xfrm>
          <a:prstGeom prst="rect">
            <a:avLst/>
          </a:prstGeom>
        </p:spPr>
      </p:pic>
      <p:pic>
        <p:nvPicPr>
          <p:cNvPr id="14" name="Тім Талер, або Проданий сміх - офіційний трейлер (український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1333500"/>
            <a:ext cx="15485380" cy="8710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7246" y="1765208"/>
            <a:ext cx="10673508" cy="2070015"/>
            <a:chOff x="0" y="0"/>
            <a:chExt cx="14231343" cy="276002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713"/>
              <a:ext cx="14231343" cy="163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  <a:spcBef>
                  <a:spcPts val="7200"/>
                </a:spcBef>
              </a:pPr>
              <a:r>
                <a:rPr lang="uk-UA" sz="8000" dirty="0" smtClean="0">
                  <a:solidFill>
                    <a:srgbClr val="232253"/>
                  </a:solidFill>
                  <a:latin typeface="Xplor"/>
                </a:rPr>
                <a:t>Дякую за роботу!</a:t>
              </a:r>
              <a:endParaRPr lang="en-US" sz="8000" dirty="0">
                <a:solidFill>
                  <a:srgbClr val="232253"/>
                </a:solidFill>
                <a:latin typeface="Xplo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77067" y="1543667"/>
              <a:ext cx="11277208" cy="1781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39"/>
                </a:lnSpc>
                <a:spcBef>
                  <a:spcPts val="2879"/>
                </a:spcBef>
              </a:pPr>
              <a:endParaRPr dirty="0"/>
            </a:p>
            <a:p>
              <a:pPr marL="0" lvl="0" indent="0" algn="ctr">
                <a:lnSpc>
                  <a:spcPts val="3839"/>
                </a:lnSpc>
                <a:spcBef>
                  <a:spcPts val="2879"/>
                </a:spcBef>
              </a:pPr>
              <a:r>
                <a:rPr lang="uk-UA" sz="3199" u="none" spc="99" dirty="0" smtClean="0">
                  <a:solidFill>
                    <a:srgbClr val="4272B6"/>
                  </a:solidFill>
                  <a:latin typeface="Rubik Medium Bold"/>
                </a:rPr>
                <a:t>Посміхайтесь частіше!</a:t>
              </a:r>
              <a:endParaRPr lang="en-US" sz="3199" u="none" spc="99" dirty="0">
                <a:solidFill>
                  <a:srgbClr val="4272B6"/>
                </a:solidFill>
                <a:latin typeface="Rubik Medium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586630" y="2388352"/>
            <a:ext cx="5707464" cy="5510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80467" y="5950500"/>
            <a:ext cx="5080277" cy="27618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88181" y="7512793"/>
            <a:ext cx="704362" cy="7717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40537" y="3886951"/>
            <a:ext cx="970245" cy="14905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4610100"/>
            <a:ext cx="7912730" cy="5311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86200" y="606329"/>
            <a:ext cx="15703599" cy="9387185"/>
            <a:chOff x="-6217785" y="1040084"/>
            <a:chExt cx="19937592" cy="12516247"/>
          </a:xfrm>
        </p:grpSpPr>
        <p:sp>
          <p:nvSpPr>
            <p:cNvPr id="3" name="TextBox 3"/>
            <p:cNvSpPr txBox="1"/>
            <p:nvPr/>
          </p:nvSpPr>
          <p:spPr>
            <a:xfrm>
              <a:off x="911209" y="5684421"/>
              <a:ext cx="12808598" cy="539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ts val="2520"/>
                </a:spcBef>
              </a:pPr>
              <a:endParaRPr lang="en-US" sz="2400" dirty="0">
                <a:solidFill>
                  <a:srgbClr val="232253"/>
                </a:solidFill>
                <a:latin typeface="Rubik Medium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6217785" y="1040084"/>
              <a:ext cx="14631016" cy="12516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  <a:spcBef>
                  <a:spcPts val="5759"/>
                </a:spcBef>
              </a:pP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24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січня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проводиться </a:t>
              </a:r>
              <a:endParaRPr lang="ru-RU" sz="5400" dirty="0" smtClean="0">
                <a:solidFill>
                  <a:srgbClr val="232253"/>
                </a:solidFill>
                <a:latin typeface="Rubik Medium Bold"/>
              </a:endParaRPr>
            </a:p>
            <a:p>
              <a:pPr algn="ctr">
                <a:lnSpc>
                  <a:spcPts val="7679"/>
                </a:lnSpc>
                <a:spcBef>
                  <a:spcPts val="5759"/>
                </a:spcBef>
              </a:pPr>
              <a:r>
                <a:rPr lang="ru-RU" sz="5400" dirty="0" smtClean="0">
                  <a:solidFill>
                    <a:srgbClr val="FFC000"/>
                  </a:solidFill>
                  <a:latin typeface="Rubik Medium Bold"/>
                </a:rPr>
                <a:t>День </a:t>
              </a:r>
              <a:r>
                <a:rPr lang="ru-RU" sz="5400" dirty="0" err="1" smtClean="0">
                  <a:solidFill>
                    <a:srgbClr val="FFC000"/>
                  </a:solidFill>
                  <a:latin typeface="Rubik Medium Bold"/>
                </a:rPr>
                <a:t>сміху</a:t>
              </a:r>
              <a:r>
                <a:rPr lang="en-US" sz="5400" dirty="0" smtClean="0">
                  <a:solidFill>
                    <a:srgbClr val="FFC000"/>
                  </a:solidFill>
                  <a:latin typeface="Rubik Medium Bold"/>
                </a:rPr>
                <a:t> </a:t>
              </a:r>
              <a:r>
                <a:rPr lang="uk-UA" sz="5400" dirty="0" smtClean="0">
                  <a:solidFill>
                    <a:srgbClr val="FFC000"/>
                  </a:solidFill>
                  <a:latin typeface="Rubik Medium Bold"/>
                </a:rPr>
                <a:t>або реготу.</a:t>
              </a:r>
              <a:r>
                <a:rPr lang="ru-RU" sz="5400" dirty="0" smtClean="0">
                  <a:solidFill>
                    <a:srgbClr val="FFC000"/>
                  </a:solidFill>
                  <a:latin typeface="Rubik Medium Bold"/>
                </a:rPr>
                <a:t> </a:t>
              </a:r>
            </a:p>
            <a:p>
              <a:pPr algn="ctr">
                <a:lnSpc>
                  <a:spcPts val="7679"/>
                </a:lnSpc>
                <a:spcBef>
                  <a:spcPts val="5759"/>
                </a:spcBef>
              </a:pPr>
              <a:r>
                <a:rPr lang="ru-RU" sz="5400" dirty="0" err="1" smtClean="0">
                  <a:solidFill>
                    <a:srgbClr val="232253"/>
                  </a:solidFill>
                  <a:latin typeface="Rubik Medium Bold"/>
                </a:rPr>
                <a:t>Гучний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,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сильний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і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тривалий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сміх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,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від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якого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іноді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зводить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живіт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.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Ці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січневі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заходи у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третьої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декаді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місяця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мають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традиційний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</a:t>
              </a:r>
              <a:r>
                <a:rPr lang="ru-RU" sz="5400" dirty="0" err="1">
                  <a:solidFill>
                    <a:srgbClr val="232253"/>
                  </a:solidFill>
                  <a:latin typeface="Rubik Medium Bold"/>
                </a:rPr>
                <a:t>щорічний</a:t>
              </a:r>
              <a:r>
                <a:rPr lang="ru-RU" sz="5400" dirty="0">
                  <a:solidFill>
                    <a:srgbClr val="232253"/>
                  </a:solidFill>
                  <a:latin typeface="Rubik Medium Bold"/>
                </a:rPr>
                <a:t> характер.</a:t>
              </a:r>
              <a:endParaRPr lang="en-US" sz="5400" dirty="0">
                <a:solidFill>
                  <a:srgbClr val="232253"/>
                </a:solidFill>
                <a:latin typeface="Rubik Medium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18964" y="5440999"/>
            <a:ext cx="5921518" cy="555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9237" y="606329"/>
            <a:ext cx="4297547" cy="3187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9914" y="3880814"/>
            <a:ext cx="969977" cy="1422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2172" y="4212528"/>
            <a:ext cx="799622" cy="12284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2654" y="1675108"/>
            <a:ext cx="7838046" cy="3889704"/>
            <a:chOff x="0" y="-976877"/>
            <a:chExt cx="10450729" cy="518627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76877"/>
              <a:ext cx="10450729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  <a:spcBef>
                  <a:spcPts val="7200"/>
                </a:spcBef>
              </a:pPr>
              <a:endParaRPr lang="en-US" sz="8000" dirty="0">
                <a:solidFill>
                  <a:srgbClr val="232253"/>
                </a:solidFill>
                <a:latin typeface="Xplo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654940"/>
              <a:ext cx="9062457" cy="55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  <a:spcBef>
                  <a:spcPts val="2520"/>
                </a:spcBef>
              </a:pPr>
              <a:r>
                <a:rPr lang="en-US" sz="2800" spc="86" dirty="0">
                  <a:solidFill>
                    <a:srgbClr val="4272B6"/>
                  </a:solidFill>
                  <a:latin typeface="Rubik Medium Bold"/>
                </a:rPr>
                <a:t>Как я </a:t>
              </a:r>
              <a:r>
                <a:rPr lang="en-US" sz="2800" spc="86" dirty="0" err="1">
                  <a:solidFill>
                    <a:srgbClr val="4272B6"/>
                  </a:solidFill>
                  <a:latin typeface="Rubik Medium Bold"/>
                </a:rPr>
                <a:t>создал</a:t>
              </a:r>
              <a:r>
                <a:rPr lang="en-US" sz="2800" spc="86" dirty="0">
                  <a:solidFill>
                    <a:srgbClr val="4272B6"/>
                  </a:solidFill>
                  <a:latin typeface="Rubik Medium Bold"/>
                </a:rPr>
                <a:t> </a:t>
              </a:r>
              <a:r>
                <a:rPr lang="en-US" sz="2800" spc="86" dirty="0" err="1">
                  <a:solidFill>
                    <a:srgbClr val="4272B6"/>
                  </a:solidFill>
                  <a:latin typeface="Rubik Medium Bold"/>
                </a:rPr>
                <a:t>свой</a:t>
              </a:r>
              <a:r>
                <a:rPr lang="en-US" sz="2800" spc="86" dirty="0">
                  <a:solidFill>
                    <a:srgbClr val="4272B6"/>
                  </a:solidFill>
                  <a:latin typeface="Rubik Medium Bold"/>
                </a:rPr>
                <a:t> </a:t>
              </a:r>
              <a:r>
                <a:rPr lang="en-US" sz="2800" spc="86" dirty="0" err="1">
                  <a:solidFill>
                    <a:srgbClr val="4272B6"/>
                  </a:solidFill>
                  <a:latin typeface="Rubik Medium Bold"/>
                </a:rPr>
                <a:t>бренд</a:t>
              </a:r>
              <a:r>
                <a:rPr lang="en-US" sz="2800" spc="86" dirty="0">
                  <a:solidFill>
                    <a:srgbClr val="4272B6"/>
                  </a:solidFill>
                  <a:latin typeface="Rubik Medium Bold"/>
                </a:rPr>
                <a:t> с </a:t>
              </a:r>
              <a:r>
                <a:rPr lang="en-US" sz="2800" spc="86" dirty="0" err="1">
                  <a:solidFill>
                    <a:srgbClr val="4272B6"/>
                  </a:solidFill>
                  <a:latin typeface="Rubik Medium Bold"/>
                </a:rPr>
                <a:t>нуля</a:t>
              </a:r>
              <a:endParaRPr lang="en-US" sz="2800" spc="86" dirty="0">
                <a:solidFill>
                  <a:srgbClr val="4272B6"/>
                </a:solidFill>
                <a:latin typeface="Rubik Medium Bold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93834" y="8953500"/>
            <a:ext cx="761184" cy="1116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00" y="-98145"/>
            <a:ext cx="1540860" cy="1400782"/>
          </a:xfrm>
          <a:prstGeom prst="rect">
            <a:avLst/>
          </a:prstGeom>
        </p:spPr>
      </p:pic>
      <p:pic>
        <p:nvPicPr>
          <p:cNvPr id="5" name="Що відбувається в організмі, коли ми сміємося, і чому сміх корисний для здоров'я – Поп-нау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8459" y="1302637"/>
            <a:ext cx="15586251" cy="8767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5588" y="194641"/>
            <a:ext cx="11000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Чому сміх корисний для </a:t>
            </a:r>
            <a:r>
              <a:rPr lang="uk-UA" sz="6600" b="1" i="1" dirty="0" err="1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здоров</a:t>
            </a:r>
            <a:r>
              <a:rPr lang="en-US" sz="66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’</a:t>
            </a:r>
            <a:r>
              <a:rPr lang="uk-UA" sz="66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я?</a:t>
            </a:r>
            <a:endParaRPr lang="ru-RU" sz="6600" b="1" i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571500"/>
            <a:ext cx="10743448" cy="9184566"/>
            <a:chOff x="-1079869" y="-2223616"/>
            <a:chExt cx="14324598" cy="12246088"/>
          </a:xfrm>
        </p:grpSpPr>
        <p:sp>
          <p:nvSpPr>
            <p:cNvPr id="3" name="TextBox 3"/>
            <p:cNvSpPr txBox="1"/>
            <p:nvPr/>
          </p:nvSpPr>
          <p:spPr>
            <a:xfrm>
              <a:off x="0" y="-976877"/>
              <a:ext cx="10450729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  <a:spcBef>
                  <a:spcPts val="7200"/>
                </a:spcBef>
              </a:pPr>
              <a:endParaRPr lang="en-US" sz="8000" dirty="0">
                <a:solidFill>
                  <a:srgbClr val="232253"/>
                </a:solidFill>
                <a:latin typeface="Xplo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079869" y="-2223616"/>
              <a:ext cx="14324598" cy="1224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2520"/>
                </a:spcBef>
              </a:pPr>
              <a:r>
                <a:rPr lang="ru-RU" sz="4800" b="1" dirty="0" err="1">
                  <a:solidFill>
                    <a:srgbClr val="FFC000"/>
                  </a:solidFill>
                  <a:latin typeface="Rubik Medium" panose="020B0604020202020204" charset="-79"/>
                  <a:cs typeface="Rubik Medium" panose="020B0604020202020204" charset="-79"/>
                </a:rPr>
                <a:t>Сміх</a:t>
              </a:r>
              <a:r>
                <a:rPr lang="ru-RU" sz="4800" dirty="0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 - </a:t>
              </a:r>
              <a:r>
                <a:rPr lang="ru-RU" sz="4800" dirty="0" err="1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це</a:t>
              </a:r>
              <a:r>
                <a:rPr lang="ru-RU" sz="4800" dirty="0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дешеві</a:t>
              </a:r>
              <a:r>
                <a:rPr lang="ru-RU" sz="4800" dirty="0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ліки</a:t>
              </a:r>
              <a:r>
                <a:rPr lang="ru-RU" sz="4800" dirty="0">
                  <a:solidFill>
                    <a:srgbClr val="2A2A2A"/>
                  </a:solidFill>
                  <a:latin typeface="Rubik Medium" panose="020B0604020202020204" charset="-79"/>
                  <a:cs typeface="Rubik Medium" panose="020B0604020202020204" charset="-79"/>
                </a:rPr>
                <a:t>. </a:t>
              </a:r>
              <a:endParaRPr lang="en-US" sz="4800" dirty="0" smtClean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endParaRPr>
            </a:p>
            <a:p>
              <a:pPr algn="ctr">
                <a:spcBef>
                  <a:spcPts val="2520"/>
                </a:spcBef>
              </a:pPr>
              <a:r>
                <a:rPr lang="ru-RU" sz="4800" dirty="0" err="1" smtClean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Завжди</a:t>
              </a:r>
              <a:r>
                <a:rPr lang="ru-RU" sz="4800" dirty="0" smtClean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смійтеся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, коли є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можливість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. У той час як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стрес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може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негативно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вплинути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на ваше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здоров'я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,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гумор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і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сміх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можуть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його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поліпшити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.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Посилити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споживання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кисню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для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стимуляції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роботи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серця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,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легенів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і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м'язів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.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Збільшити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кількість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ендорфінів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,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що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виділяються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в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мозку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.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Позитивний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сміх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підживлює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позитивну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енергію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,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зв'язок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 і </a:t>
              </a:r>
              <a:r>
                <a:rPr lang="ru-RU" sz="4800" dirty="0" err="1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творчість</a:t>
              </a:r>
              <a:r>
                <a:rPr lang="ru-RU" sz="4800" dirty="0">
                  <a:solidFill>
                    <a:schemeClr val="accent5">
                      <a:lumMod val="50000"/>
                    </a:schemeClr>
                  </a:solidFill>
                  <a:latin typeface="Rubik Medium" panose="020B0604020202020204" charset="-79"/>
                  <a:cs typeface="Rubik Medium" panose="020B0604020202020204" charset="-79"/>
                </a:rPr>
                <a:t>.</a:t>
              </a:r>
              <a:endParaRPr lang="en-US" sz="4800" spc="86" dirty="0">
                <a:solidFill>
                  <a:schemeClr val="accent5">
                    <a:lumMod val="50000"/>
                  </a:schemeClr>
                </a:solidFill>
                <a:latin typeface="Rubik Medium" panose="020B0604020202020204" charset="-79"/>
                <a:cs typeface="Rubik Medium" panose="020B0604020202020204" charset="-79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959886" y="2645055"/>
            <a:ext cx="5847976" cy="62454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3574" y="7774064"/>
            <a:ext cx="761184" cy="1116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75856" y="1944665"/>
            <a:ext cx="1540860" cy="14007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635090" y="3975455"/>
            <a:ext cx="2344312" cy="2344312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t="-30803" b="-3080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342749" y="3964082"/>
            <a:ext cx="2276009" cy="2190678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243" t="-36580" r="243" b="-2631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18808" y="4140461"/>
            <a:ext cx="2050384" cy="200292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26817" b="-2681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19200" y="95590"/>
            <a:ext cx="161218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ts val="7200"/>
              </a:spcBef>
            </a:pPr>
            <a:r>
              <a:rPr lang="uk-UA" sz="8000" dirty="0" smtClean="0">
                <a:solidFill>
                  <a:srgbClr val="232253"/>
                </a:solidFill>
                <a:latin typeface="Xplor"/>
              </a:rPr>
              <a:t>Вправа «Спробуй не сміятися!»</a:t>
            </a:r>
            <a:endParaRPr lang="en-US" sz="8000" dirty="0">
              <a:solidFill>
                <a:srgbClr val="232253"/>
              </a:solidFill>
              <a:latin typeface="Xplor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77180" y="6978895"/>
            <a:ext cx="4060133" cy="1758452"/>
            <a:chOff x="0" y="0"/>
            <a:chExt cx="5413511" cy="23446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382"/>
              <a:ext cx="5413511" cy="3146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endParaRPr/>
            </a:p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r>
                <a:rPr lang="en-US" sz="2000" u="none">
                  <a:solidFill>
                    <a:srgbClr val="494747"/>
                  </a:solidFill>
                  <a:latin typeface="Rubik Light"/>
                </a:rPr>
                <a:t>Презентации являются средствами коммуникации, которые могут использоваться в качестве лекций, выступлений, докладов и многого другого.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295"/>
              <a:ext cx="5413511" cy="55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ts val="2520"/>
                </a:spcBef>
              </a:pPr>
              <a:r>
                <a:rPr lang="en-US" sz="2800" u="none" spc="86">
                  <a:solidFill>
                    <a:srgbClr val="4272B6"/>
                  </a:solidFill>
                  <a:latin typeface="Rubik Medium Bold"/>
                </a:rPr>
                <a:t>Маргарита Иванова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65905" y="6978895"/>
            <a:ext cx="4110333" cy="1758452"/>
            <a:chOff x="0" y="0"/>
            <a:chExt cx="5480444" cy="234460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6382"/>
              <a:ext cx="5480444" cy="3146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endParaRPr/>
            </a:p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r>
                <a:rPr lang="en-US" sz="2000" u="none">
                  <a:solidFill>
                    <a:srgbClr val="494747"/>
                  </a:solidFill>
                  <a:latin typeface="Rubik Light"/>
                </a:rPr>
                <a:t>Презентации являются средствами коммуникации, которые могут использоваться в качестве лекций, выступлений, докладов и многого другого.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295"/>
              <a:ext cx="5480444" cy="55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ts val="2520"/>
                </a:spcBef>
              </a:pPr>
              <a:r>
                <a:rPr lang="en-US" sz="2800" u="none" spc="86">
                  <a:solidFill>
                    <a:srgbClr val="4272B6"/>
                  </a:solidFill>
                  <a:latin typeface="Rubik Medium Bold"/>
                </a:rPr>
                <a:t>Дмитрий Кузнецов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25587" y="6978895"/>
            <a:ext cx="4110333" cy="1758452"/>
            <a:chOff x="0" y="0"/>
            <a:chExt cx="5480444" cy="234460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6382"/>
              <a:ext cx="5480444" cy="3146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endParaRPr/>
            </a:p>
            <a:p>
              <a:pPr marL="0" lvl="0" indent="0" algn="ctr">
                <a:lnSpc>
                  <a:spcPts val="2800"/>
                </a:lnSpc>
                <a:spcBef>
                  <a:spcPts val="2100"/>
                </a:spcBef>
              </a:pPr>
              <a:r>
                <a:rPr lang="en-US" sz="2000" u="none">
                  <a:solidFill>
                    <a:srgbClr val="494747"/>
                  </a:solidFill>
                  <a:latin typeface="Rubik Light"/>
                </a:rPr>
                <a:t>Презентации являются средствами коммуникации, которые могут использоваться в качестве лекций, выступлений, докладов и многого другого.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295"/>
              <a:ext cx="5480444" cy="55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ts val="2520"/>
                </a:spcBef>
              </a:pPr>
              <a:r>
                <a:rPr lang="en-US" sz="2800" u="none" spc="86">
                  <a:solidFill>
                    <a:srgbClr val="4272B6"/>
                  </a:solidFill>
                  <a:latin typeface="Rubik Medium Bold"/>
                </a:rPr>
                <a:t>Жанна Макарова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22839" y="4558491"/>
            <a:ext cx="779781" cy="11782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961914" y="3635383"/>
            <a:ext cx="1167198" cy="10101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302542" y="5383009"/>
            <a:ext cx="1030434" cy="936758"/>
          </a:xfrm>
          <a:prstGeom prst="rect">
            <a:avLst/>
          </a:prstGeom>
        </p:spPr>
      </p:pic>
      <p:pic>
        <p:nvPicPr>
          <p:cNvPr id="21" name="Funny Animals 😂 - Try Not To Laugh 😺😍 #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8042" y="1487273"/>
            <a:ext cx="15516853" cy="872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35366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4542" y="2254721"/>
            <a:ext cx="8724758" cy="2950187"/>
            <a:chOff x="0" y="-15403"/>
            <a:chExt cx="11633011" cy="3933582"/>
          </a:xfrm>
        </p:grpSpPr>
        <p:sp>
          <p:nvSpPr>
            <p:cNvPr id="3" name="TextBox 3"/>
            <p:cNvSpPr txBox="1"/>
            <p:nvPr/>
          </p:nvSpPr>
          <p:spPr>
            <a:xfrm>
              <a:off x="0" y="3400943"/>
              <a:ext cx="9043852" cy="517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ts val="2520"/>
                </a:spcBef>
              </a:pPr>
              <a:endParaRPr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403"/>
              <a:ext cx="11633011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  <a:spcBef>
                  <a:spcPts val="7200"/>
                </a:spcBef>
              </a:pPr>
              <a:endParaRPr lang="en-US" sz="8000" dirty="0">
                <a:solidFill>
                  <a:srgbClr val="232253"/>
                </a:solidFill>
                <a:latin typeface="Xplo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94908">
            <a:off x="1513057" y="2103713"/>
            <a:ext cx="4310050" cy="6566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19220" y="1028700"/>
            <a:ext cx="963075" cy="8755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7149" y="8670271"/>
            <a:ext cx="780092" cy="7616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72400" y="1640790"/>
            <a:ext cx="9144000" cy="74789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День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реготу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24 </a:t>
            </a:r>
            <a:r>
              <a:rPr lang="ru-RU" sz="4800" dirty="0" err="1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січня</a:t>
            </a:r>
            <a:r>
              <a:rPr lang="ru-RU" sz="4800" dirty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-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це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свято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здоров'я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,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щастя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,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високих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досягнень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, свято 21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століття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. </a:t>
            </a:r>
            <a:endParaRPr lang="ru-RU" sz="4800" dirty="0" smtClean="0">
              <a:solidFill>
                <a:srgbClr val="2A2A2A"/>
              </a:solidFill>
              <a:latin typeface="Rubik Medium" panose="020B0604020202020204" charset="-79"/>
              <a:cs typeface="Rubik Medium" panose="020B0604020202020204" charset="-79"/>
            </a:endParaRPr>
          </a:p>
          <a:p>
            <a:pPr algn="ctr"/>
            <a:endParaRPr lang="ru-RU" sz="4800" dirty="0">
              <a:solidFill>
                <a:srgbClr val="2A2A2A"/>
              </a:solidFill>
              <a:latin typeface="Rubik Medium" panose="020B0604020202020204" charset="-79"/>
              <a:cs typeface="Rubik Medium" panose="020B0604020202020204" charset="-79"/>
            </a:endParaRPr>
          </a:p>
          <a:p>
            <a:pPr algn="ctr"/>
            <a:r>
              <a:rPr lang="ru-RU" sz="4800" dirty="0" err="1" smtClean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Сміх</a:t>
            </a:r>
            <a:r>
              <a:rPr lang="ru-RU" sz="4800" dirty="0" smtClean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і </a:t>
            </a:r>
            <a:r>
              <a:rPr lang="ru-RU" sz="4800" dirty="0" err="1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посмішки</a:t>
            </a:r>
            <a:r>
              <a:rPr lang="ru-RU" sz="4800" dirty="0">
                <a:solidFill>
                  <a:srgbClr val="FFC000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-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це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сонячне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світло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, яке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перетворює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наші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моменти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24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години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на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добу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, 7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днів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на </a:t>
            </a:r>
            <a:r>
              <a:rPr lang="ru-RU" sz="4800" dirty="0" err="1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тиждень</a:t>
            </a:r>
            <a:r>
              <a:rPr lang="ru-RU" sz="4800" dirty="0">
                <a:solidFill>
                  <a:srgbClr val="2A2A2A"/>
                </a:solidFill>
                <a:latin typeface="Rubik Medium" panose="020B0604020202020204" charset="-79"/>
                <a:cs typeface="Rubik Medium" panose="020B0604020202020204" charset="-79"/>
              </a:rPr>
              <a:t> на 7 континентах.</a:t>
            </a:r>
            <a:endParaRPr lang="ru-RU" sz="4800" dirty="0">
              <a:latin typeface="Rubik Medium" panose="020B0604020202020204" charset="-79"/>
              <a:cs typeface="Rubik Medium" panose="020B0604020202020204" charset="-79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268208" y="101573"/>
            <a:ext cx="163449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ts val="7200"/>
              </a:spcBef>
            </a:pPr>
            <a:r>
              <a:rPr lang="uk-UA" sz="8000" u="none" dirty="0" smtClean="0">
                <a:solidFill>
                  <a:srgbClr val="232253"/>
                </a:solidFill>
                <a:latin typeface="Xplor"/>
              </a:rPr>
              <a:t>Вправа </a:t>
            </a:r>
          </a:p>
          <a:p>
            <a:pPr marL="0" lvl="0" indent="0" algn="ctr">
              <a:lnSpc>
                <a:spcPts val="9600"/>
              </a:lnSpc>
              <a:spcBef>
                <a:spcPts val="7200"/>
              </a:spcBef>
            </a:pPr>
            <a:r>
              <a:rPr lang="uk-UA" sz="8000" u="none" dirty="0" smtClean="0">
                <a:solidFill>
                  <a:srgbClr val="232253"/>
                </a:solidFill>
                <a:latin typeface="Xplor"/>
              </a:rPr>
              <a:t>«Сміх казкового персонажа»</a:t>
            </a:r>
            <a:endParaRPr lang="en-US" sz="8000" u="none" dirty="0">
              <a:solidFill>
                <a:srgbClr val="232253"/>
              </a:solidFill>
              <a:latin typeface="Xplo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76400" y="9258300"/>
            <a:ext cx="8451509" cy="76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3355" lvl="1" algn="ctr">
              <a:lnSpc>
                <a:spcPts val="2940"/>
              </a:lnSpc>
              <a:spcBef>
                <a:spcPts val="1102"/>
              </a:spcBef>
            </a:pPr>
            <a:r>
              <a:rPr lang="uk-UA" sz="3600" b="1" u="none" dirty="0" smtClean="0">
                <a:solidFill>
                  <a:schemeClr val="accent2">
                    <a:lumMod val="75000"/>
                  </a:schemeClr>
                </a:solidFill>
                <a:latin typeface="Rubik Light"/>
              </a:rPr>
              <a:t>Потрібно зареготати як персонаж на картинці</a:t>
            </a:r>
            <a:endParaRPr lang="en-US" sz="3600" b="1" u="none" dirty="0">
              <a:solidFill>
                <a:schemeClr val="accent2">
                  <a:lumMod val="75000"/>
                </a:schemeClr>
              </a:solidFill>
              <a:latin typeface="Rubik Ligh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46712" y="-213568"/>
            <a:ext cx="3501407" cy="47432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325521" y="5892366"/>
            <a:ext cx="5471895" cy="5133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5521" y="4529718"/>
            <a:ext cx="825843" cy="8819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79540" y="3500194"/>
            <a:ext cx="780092" cy="761654"/>
          </a:xfrm>
          <a:prstGeom prst="rect">
            <a:avLst/>
          </a:prstGeom>
        </p:spPr>
      </p:pic>
      <p:pic>
        <p:nvPicPr>
          <p:cNvPr id="10" name="videoplayback (1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2476" y="3487115"/>
            <a:ext cx="4239355" cy="530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53281"/>
            <a:ext cx="4641284" cy="4624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3232" y="5168421"/>
            <a:ext cx="4718399" cy="5118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30526">
            <a:off x="783624" y="5143500"/>
            <a:ext cx="490152" cy="1433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6408" y="200849"/>
            <a:ext cx="7601712" cy="9829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253281"/>
            <a:ext cx="4641284" cy="4624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3232" y="5168421"/>
            <a:ext cx="4718399" cy="5118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30526">
            <a:off x="783624" y="5143500"/>
            <a:ext cx="490152" cy="1433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215900"/>
            <a:ext cx="7391400" cy="98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8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265</Words>
  <Application>Microsoft Office PowerPoint</Application>
  <PresentationFormat>Произвольный</PresentationFormat>
  <Paragraphs>31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Rubik Medium Bold</vt:lpstr>
      <vt:lpstr>Calibri</vt:lpstr>
      <vt:lpstr>Rubik Light</vt:lpstr>
      <vt:lpstr>Arial</vt:lpstr>
      <vt:lpstr>Times New Roman</vt:lpstr>
      <vt:lpstr>Monotype Corsiva</vt:lpstr>
      <vt:lpstr>Rubik Medium</vt:lpstr>
      <vt:lpstr>Xplor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Мягкий Нарисованный от Руки Забавный Детские Игрушки Маркетинговая Презентация</dc:title>
  <dc:creator>Admin</dc:creator>
  <cp:lastModifiedBy>Учетная запись Майкрософт</cp:lastModifiedBy>
  <cp:revision>5</cp:revision>
  <dcterms:created xsi:type="dcterms:W3CDTF">2006-08-16T00:00:00Z</dcterms:created>
  <dcterms:modified xsi:type="dcterms:W3CDTF">2023-01-24T13:11:33Z</dcterms:modified>
  <dc:identifier>DAFYlFJ1ztQ</dc:identifier>
</cp:coreProperties>
</file>